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5" r:id="rId19"/>
    <p:sldId id="286" r:id="rId20"/>
    <p:sldId id="287" r:id="rId21"/>
    <p:sldId id="28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Helvetica Neue Light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Montserrat Medium" panose="020B0604020202020204" charset="0"/>
      <p:regular r:id="rId47"/>
      <p:bold r:id="rId48"/>
      <p:italic r:id="rId49"/>
      <p:boldItalic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  <p:embeddedFont>
      <p:font typeface="Work Sans" panose="020B0604020202020204" charset="0"/>
      <p:regular r:id="rId55"/>
      <p:bold r:id="rId56"/>
    </p:embeddedFont>
    <p:embeddedFont>
      <p:font typeface="Work Sans Light" panose="020B0604020202020204" charset="0"/>
      <p:regular r:id="rId57"/>
      <p:bold r:id="rId58"/>
    </p:embeddedFont>
    <p:embeddedFont>
      <p:font typeface="Work Sans Medium" panose="020B0604020202020204" charset="0"/>
      <p:regular r:id="rId59"/>
      <p:bold r:id="rId60"/>
    </p:embeddedFont>
    <p:embeddedFont>
      <p:font typeface="Work Sans SemiBold" panose="020B060402020202020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18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f41b0d9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f41b0d9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f41b0d9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f41b0d9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994a55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994a556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994a556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994a556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36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51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8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61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994a556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994a556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b994a556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b994a556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994a556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994a556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994a55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994a55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994a556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994a556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994a556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994a556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994a556c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994a556c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994a556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994a556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b994a556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b994a556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41728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41728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994a556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b994a556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994a556c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b994a556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f41b0d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f41b0d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f41b0d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f41b0d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41b0d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41b0d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f41b0d9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f41b0d9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53020c4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53020c4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994a55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994a55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9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network_exampl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1950075" y="36782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André Aguiar</a:t>
            </a:r>
            <a:endParaRPr sz="12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2058424" y="4090150"/>
            <a:ext cx="2215125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991899" y="4099150"/>
            <a:ext cx="2353169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JANUARY, 06 2020 </a:t>
            </a:r>
            <a:r>
              <a:rPr lang="en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| </a:t>
            </a:r>
            <a:r>
              <a:rPr lang="pt-BR" sz="10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SAO PAULO</a:t>
            </a:r>
            <a:endParaRPr sz="10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Pessoal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/>
        </p:nvSpPr>
        <p:spPr>
          <a:xfrm>
            <a:off x="540625" y="932475"/>
            <a:ext cx="218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Title #1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524500" y="2187075"/>
            <a:ext cx="218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#1 Be interested in your subject.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540625" y="2593412"/>
            <a:ext cx="1974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If the teacher is bored, students will be bored.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3016274" y="2187075"/>
            <a:ext cx="1555726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#2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Know your subject.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3016274" y="2567955"/>
            <a:ext cx="24570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No amount of interest will enable you to explain clearly a point you do not understand.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5829475" y="2193893"/>
            <a:ext cx="2521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#3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best way to learn is to discover yourself.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829475" y="2529962"/>
            <a:ext cx="2457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540625" y="3422875"/>
            <a:ext cx="218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#6 </a:t>
            </a:r>
            <a:r>
              <a:rPr lang="pt-BR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First guess, then prove.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47832" y="3922904"/>
            <a:ext cx="1974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Educated guesses, not wild guesses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3016274" y="3335644"/>
            <a:ext cx="2976667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#8 </a:t>
            </a:r>
            <a:r>
              <a:rPr lang="en-US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students should learn</a:t>
            </a:r>
          </a:p>
          <a:p>
            <a:pPr lvl="0"/>
            <a:r>
              <a:rPr lang="en-US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by imitation and practice.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3016274" y="3835026"/>
            <a:ext cx="3067417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highlight>
                  <a:srgbClr val="FFFFFF"/>
                </a:highlight>
              </a:rPr>
              <a:t>When solving a problem, emphasize the </a:t>
            </a:r>
            <a:r>
              <a:rPr lang="en-US" sz="1100" b="1" dirty="0">
                <a:highlight>
                  <a:srgbClr val="FFFFFF"/>
                </a:highlight>
              </a:rPr>
              <a:t>instructive </a:t>
            </a:r>
            <a:r>
              <a:rPr lang="en-US" sz="1100" dirty="0">
                <a:highlight>
                  <a:srgbClr val="FFFFFF"/>
                </a:highlight>
              </a:rPr>
              <a:t>features of the solution. A feature is </a:t>
            </a:r>
            <a:r>
              <a:rPr lang="en-US" sz="1100" b="1" dirty="0">
                <a:highlight>
                  <a:srgbClr val="FFFFFF"/>
                </a:highlight>
              </a:rPr>
              <a:t>instructive</a:t>
            </a:r>
            <a:r>
              <a:rPr lang="en-US" sz="1100" dirty="0">
                <a:highlight>
                  <a:srgbClr val="FFFFFF"/>
                </a:highlight>
              </a:rPr>
              <a:t> if it deserves imitation</a:t>
            </a:r>
            <a:r>
              <a:rPr lang="en" sz="1100" dirty="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25" y="1028500"/>
            <a:ext cx="196100" cy="1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100" y="3746901"/>
            <a:ext cx="176250" cy="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804" y="3630415"/>
            <a:ext cx="178050" cy="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4;p34">
            <a:extLst>
              <a:ext uri="{FF2B5EF4-FFF2-40B4-BE49-F238E27FC236}">
                <a16:creationId xmlns:a16="http://schemas.microsoft.com/office/drawing/2014/main" id="{081EBE38-E46C-4CCF-9424-820088A6FF45}"/>
              </a:ext>
            </a:extLst>
          </p:cNvPr>
          <p:cNvSpPr txBox="1"/>
          <p:nvPr/>
        </p:nvSpPr>
        <p:spPr>
          <a:xfrm>
            <a:off x="5829475" y="2567955"/>
            <a:ext cx="24570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latin typeface="Montserrat"/>
                <a:ea typeface="Montserrat"/>
                <a:cs typeface="Montserrat"/>
                <a:sym typeface="Montserrat"/>
              </a:rPr>
              <a:t>No amount of interest will enable you to explain clearly a point you do not understand.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2428117" y="2118655"/>
            <a:ext cx="51441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Quote quote quote quote quote quote quote quote quote quote</a:t>
            </a:r>
            <a:r>
              <a:rPr lang="en" sz="2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.’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428117" y="2880655"/>
            <a:ext cx="5144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Autor</a:t>
            </a:r>
            <a:r>
              <a:rPr lang="en" sz="13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Context/Book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1918" y="2105186"/>
            <a:ext cx="712738" cy="71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/>
        </p:nvSpPr>
        <p:spPr>
          <a:xfrm>
            <a:off x="2412949" y="952790"/>
            <a:ext cx="4608573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 dirty="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People who inspire me</a:t>
            </a:r>
            <a:endParaRPr lang="pt-BR" sz="30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1406600" y="3739750"/>
            <a:ext cx="106962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RICHARD FEYNMAN</a:t>
            </a: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6546100" y="2196475"/>
            <a:ext cx="1413000" cy="141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4087175" y="3739750"/>
            <a:ext cx="969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GEORGE POLYA</a:t>
            </a:r>
            <a:endParaRPr sz="15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6767750" y="3739750"/>
            <a:ext cx="969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TITLE</a:t>
            </a:r>
            <a:endParaRPr sz="15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28" name="Picture 4" descr="Image result for richard feynman png">
            <a:extLst>
              <a:ext uri="{FF2B5EF4-FFF2-40B4-BE49-F238E27FC236}">
                <a16:creationId xmlns:a16="http://schemas.microsoft.com/office/drawing/2014/main" id="{5F6D3CC7-C7FB-473A-A0BB-5137DDEA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4900" y="1746479"/>
            <a:ext cx="1493511" cy="20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eorge polya">
            <a:extLst>
              <a:ext uri="{FF2B5EF4-FFF2-40B4-BE49-F238E27FC236}">
                <a16:creationId xmlns:a16="http://schemas.microsoft.com/office/drawing/2014/main" id="{A13252FE-7975-4189-83B8-D6DFED8D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50" y="2022099"/>
            <a:ext cx="2802009" cy="15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4087200" y="2840500"/>
            <a:ext cx="969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TITLE</a:t>
            </a:r>
            <a:endParaRPr sz="150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569025" y="839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21" y="2035450"/>
            <a:ext cx="983358" cy="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700" y="2035450"/>
            <a:ext cx="983358" cy="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1492575" y="2840500"/>
            <a:ext cx="969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TITLE</a:t>
            </a:r>
            <a:endParaRPr sz="150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6681825" y="2840500"/>
            <a:ext cx="969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TITLE</a:t>
            </a:r>
            <a:endParaRPr sz="150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800775" y="3224900"/>
            <a:ext cx="23532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Lorem ipsum dolor sit amet, consectetur adipiscing elit. Sed non risus.</a:t>
            </a:r>
            <a:endParaRPr sz="10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3395400" y="3224900"/>
            <a:ext cx="23532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Lorem ipsum dolor sit amet, consectetur adipiscing elit. Sed non risus.</a:t>
            </a:r>
            <a:endParaRPr sz="10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5990025" y="3224900"/>
            <a:ext cx="23532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Lorem ipsum dolor sit amet, consectetur adipiscing elit. Sed non risus.</a:t>
            </a:r>
            <a:endParaRPr sz="10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946" y="2035450"/>
            <a:ext cx="983358" cy="6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How to display logos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50" y="1588350"/>
            <a:ext cx="7642098" cy="29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  <a:endParaRPr lang="pt-BR" sz="2300" b="1" dirty="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B0165-BB63-470B-A75A-E07B60AD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9" y="1695574"/>
            <a:ext cx="4582692" cy="250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F435A-1344-462C-BAD2-8737260E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614" y="1192344"/>
            <a:ext cx="2939615" cy="35145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13DC9-87BB-49E6-9719-CE0A6DEA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68" y="1134526"/>
            <a:ext cx="551574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656111" y="436600"/>
            <a:ext cx="6873600" cy="45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ITAU Business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FFE31-C24D-41BF-883F-B39B680D1721}"/>
              </a:ext>
            </a:extLst>
          </p:cNvPr>
          <p:cNvSpPr/>
          <p:nvPr/>
        </p:nvSpPr>
        <p:spPr>
          <a:xfrm>
            <a:off x="1511763" y="894377"/>
            <a:ext cx="5643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Retail Management of Individuals, Small, and Middle Companies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13DC9-87BB-49E6-9719-CE0A6DEA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68" y="1134526"/>
            <a:ext cx="551574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40">
            <a:extLst>
              <a:ext uri="{FF2B5EF4-FFF2-40B4-BE49-F238E27FC236}">
                <a16:creationId xmlns:a16="http://schemas.microsoft.com/office/drawing/2014/main" id="{006792A8-9643-4282-9A91-5DBB06857D16}"/>
              </a:ext>
            </a:extLst>
          </p:cNvPr>
          <p:cNvSpPr txBox="1"/>
          <p:nvPr/>
        </p:nvSpPr>
        <p:spPr>
          <a:xfrm>
            <a:off x="656111" y="4366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Applied Complex Network: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" name="Picture 14">
            <a:hlinkClick r:id="rId4" action="ppaction://hlinkfile"/>
            <a:extLst>
              <a:ext uri="{FF2B5EF4-FFF2-40B4-BE49-F238E27FC236}">
                <a16:creationId xmlns:a16="http://schemas.microsoft.com/office/drawing/2014/main" id="{6D2D0F67-AFF7-44E2-A6E4-C8D17512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930700"/>
            <a:ext cx="4099384" cy="38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569025" y="129077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688650" y="173970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88650" y="210300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88650" y="247100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 : 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917250" y="27844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.Sub-bullet point</a:t>
            </a:r>
            <a:endParaRPr sz="1800" i="1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917250" y="312610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.Sub-bullet point</a:t>
            </a:r>
            <a:endParaRPr sz="1800" i="1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917250" y="348940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.Sub-bullet point</a:t>
            </a:r>
            <a:endParaRPr sz="1800" i="1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569025" y="56417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40">
            <a:extLst>
              <a:ext uri="{FF2B5EF4-FFF2-40B4-BE49-F238E27FC236}">
                <a16:creationId xmlns:a16="http://schemas.microsoft.com/office/drawing/2014/main" id="{006792A8-9643-4282-9A91-5DBB06857D16}"/>
              </a:ext>
            </a:extLst>
          </p:cNvPr>
          <p:cNvSpPr txBox="1"/>
          <p:nvPr/>
        </p:nvSpPr>
        <p:spPr>
          <a:xfrm>
            <a:off x="656111" y="4366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The development pipeline: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2CD47-2249-452C-8087-6F62E8D05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4" t="1" r="154" b="40281"/>
          <a:stretch/>
        </p:blipFill>
        <p:spPr>
          <a:xfrm>
            <a:off x="324000" y="1486670"/>
            <a:ext cx="8469881" cy="64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780814-B3AE-4041-9297-168AE41ADB68}"/>
              </a:ext>
            </a:extLst>
          </p:cNvPr>
          <p:cNvSpPr/>
          <p:nvPr/>
        </p:nvSpPr>
        <p:spPr>
          <a:xfrm>
            <a:off x="903761" y="2129388"/>
            <a:ext cx="937739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Database concept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01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FE5DB-83BE-4FD3-9176-6BF5E88C7CAB}"/>
              </a:ext>
            </a:extLst>
          </p:cNvPr>
          <p:cNvSpPr/>
          <p:nvPr/>
        </p:nvSpPr>
        <p:spPr>
          <a:xfrm>
            <a:off x="5406556" y="2129388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development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04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79205-782D-4BE9-845E-05D8F7B107E2}"/>
              </a:ext>
            </a:extLst>
          </p:cNvPr>
          <p:cNvSpPr/>
          <p:nvPr/>
        </p:nvSpPr>
        <p:spPr>
          <a:xfrm>
            <a:off x="7048500" y="2129389"/>
            <a:ext cx="157209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Machine Learning model deployment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05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33F57-20FF-44FD-B67E-7B22E69EBB32}"/>
              </a:ext>
            </a:extLst>
          </p:cNvPr>
          <p:cNvSpPr/>
          <p:nvPr/>
        </p:nvSpPr>
        <p:spPr>
          <a:xfrm>
            <a:off x="2221366" y="2134670"/>
            <a:ext cx="1446230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Complex Network Features</a:t>
            </a:r>
          </a:p>
          <a:p>
            <a:pPr lvl="0" algn="ctr">
              <a:spcAft>
                <a:spcPts val="1600"/>
              </a:spcAft>
            </a:pPr>
            <a:r>
              <a:rPr lang="pt-BR" sz="1100" b="1" dirty="0">
                <a:solidFill>
                  <a:srgbClr val="2DC5FA"/>
                </a:solidFill>
                <a:latin typeface="Work Sans"/>
                <a:ea typeface="Work Sans Light"/>
                <a:cs typeface="Work Sans Light"/>
                <a:sym typeface="Work Sans"/>
              </a:rPr>
              <a:t>STEP 02</a:t>
            </a:r>
            <a:endParaRPr lang="pt-BR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519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lang="en" sz="2300" b="1" dirty="0">
                <a:solidFill>
                  <a:srgbClr val="77C0BC"/>
                </a:solidFill>
                <a:latin typeface="Work Sans"/>
                <a:ea typeface="Work Sans"/>
                <a:cs typeface="Work Sans"/>
                <a:sym typeface="Work Sans"/>
              </a:rPr>
              <a:t>Green background</a:t>
            </a:r>
            <a:endParaRPr sz="2300" dirty="0">
              <a:solidFill>
                <a:srgbClr val="77C0BC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lang="en" sz="2300" b="1">
                <a:solidFill>
                  <a:srgbClr val="B064EA"/>
                </a:solidFill>
                <a:latin typeface="Work Sans"/>
                <a:ea typeface="Work Sans"/>
                <a:cs typeface="Work Sans"/>
                <a:sym typeface="Work Sans"/>
              </a:rPr>
              <a:t>Purple background</a:t>
            </a:r>
            <a:endParaRPr sz="2300">
              <a:solidFill>
                <a:srgbClr val="B064E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lang="en" sz="2300" b="1">
                <a:solidFill>
                  <a:srgbClr val="2C344B"/>
                </a:solidFill>
                <a:latin typeface="Work Sans"/>
                <a:ea typeface="Work Sans"/>
                <a:cs typeface="Work Sans"/>
                <a:sym typeface="Work Sans"/>
              </a:rPr>
              <a:t>Dark Blue background</a:t>
            </a:r>
            <a:endParaRPr sz="2300">
              <a:solidFill>
                <a:srgbClr val="2C344B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lang="en" sz="2300" b="1">
                <a:solidFill>
                  <a:srgbClr val="FDD35B"/>
                </a:solidFill>
                <a:latin typeface="Work Sans"/>
                <a:ea typeface="Work Sans"/>
                <a:cs typeface="Work Sans"/>
                <a:sym typeface="Work Sans"/>
              </a:rPr>
              <a:t>Yellow background</a:t>
            </a:r>
            <a:endParaRPr sz="2300">
              <a:solidFill>
                <a:srgbClr val="FDD35B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AM A TRANSITION SLIDE</a:t>
            </a:r>
            <a:endParaRPr sz="2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You can change the photo in the background!</a:t>
            </a:r>
            <a:endParaRPr sz="1500"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/>
        </p:nvSpPr>
        <p:spPr>
          <a:xfrm>
            <a:off x="2566463" y="155603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30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1550725" y="2233575"/>
            <a:ext cx="60426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Lorem ipsum dolor sit amet, consectetur adipiscing elit. Sed non risus.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Suspendisse lectus tortor, dignissim sit amet, adipiscing nec, ultricies sed, dolor. 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 / </a:t>
            </a:r>
            <a:r>
              <a:rPr lang="en" sz="2300" b="1">
                <a:solidFill>
                  <a:srgbClr val="F27471"/>
                </a:solidFill>
                <a:latin typeface="Work Sans"/>
                <a:ea typeface="Work Sans"/>
                <a:cs typeface="Work Sans"/>
                <a:sym typeface="Work Sans"/>
              </a:rPr>
              <a:t>Red background</a:t>
            </a:r>
            <a:endParaRPr sz="2300">
              <a:solidFill>
                <a:srgbClr val="F2747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75" y="796825"/>
            <a:ext cx="354985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/>
        </p:nvSpPr>
        <p:spPr>
          <a:xfrm>
            <a:off x="344750" y="22485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2000" b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524450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Subtitle / Gifs are welcome!</a:t>
            </a: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</a:t>
            </a:r>
            <a:endParaRPr sz="30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Subtitle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492825" y="1564788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Title of the slide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612450" y="2013713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612450" y="2377013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612450" y="2745013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612450" y="3134638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612450" y="3520213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/Bullet point</a:t>
            </a:r>
            <a:endParaRPr sz="180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050" y="700173"/>
            <a:ext cx="2627247" cy="174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223" y="2503650"/>
            <a:ext cx="2158073" cy="143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750" y="2503650"/>
            <a:ext cx="1275399" cy="1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 rotWithShape="1">
          <a:blip r:embed="rId7">
            <a:alphaModFix/>
          </a:blip>
          <a:srcRect l="29394" r="16322"/>
          <a:stretch/>
        </p:blipFill>
        <p:spPr>
          <a:xfrm>
            <a:off x="4623900" y="931800"/>
            <a:ext cx="1222254" cy="150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/>
        </p:nvSpPr>
        <p:spPr>
          <a:xfrm>
            <a:off x="555450" y="2204525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Name</a:t>
            </a:r>
            <a:endParaRPr sz="2500" b="1" i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555450" y="2616125"/>
            <a:ext cx="3406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 O S I T I O N</a:t>
            </a:r>
            <a:endParaRPr sz="1000" i="1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4">
            <a:alphaModFix/>
          </a:blip>
          <a:srcRect t="5004" b="4995"/>
          <a:stretch/>
        </p:blipFill>
        <p:spPr>
          <a:xfrm>
            <a:off x="4867750" y="748025"/>
            <a:ext cx="3039551" cy="36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/>
          <p:nvPr/>
        </p:nvSpPr>
        <p:spPr>
          <a:xfrm>
            <a:off x="4639825" y="2341950"/>
            <a:ext cx="459600" cy="459600"/>
          </a:xfrm>
          <a:prstGeom prst="ellipse">
            <a:avLst/>
          </a:prstGeom>
          <a:solidFill>
            <a:srgbClr val="FF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2"/>
          <p:cNvSpPr/>
          <p:nvPr/>
        </p:nvSpPr>
        <p:spPr>
          <a:xfrm>
            <a:off x="4639825" y="1501350"/>
            <a:ext cx="459600" cy="459600"/>
          </a:xfrm>
          <a:prstGeom prst="ellipse">
            <a:avLst/>
          </a:prstGeom>
          <a:solidFill>
            <a:srgbClr val="FF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2"/>
          <p:cNvSpPr/>
          <p:nvPr/>
        </p:nvSpPr>
        <p:spPr>
          <a:xfrm>
            <a:off x="4639825" y="3182550"/>
            <a:ext cx="459600" cy="459600"/>
          </a:xfrm>
          <a:prstGeom prst="ellipse">
            <a:avLst/>
          </a:prstGeom>
          <a:solidFill>
            <a:srgbClr val="FF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750" y="1604275"/>
            <a:ext cx="253750" cy="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750" y="3285475"/>
            <a:ext cx="253750" cy="2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4639825" y="2324700"/>
            <a:ext cx="459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🗣️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3042950" y="334875"/>
            <a:ext cx="3058200" cy="4473600"/>
          </a:xfrm>
          <a:prstGeom prst="rect">
            <a:avLst/>
          </a:prstGeom>
          <a:solidFill>
            <a:srgbClr val="77C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3181947" y="247265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latin typeface="Montserrat"/>
                <a:ea typeface="Montserrat"/>
                <a:cs typeface="Montserrat"/>
                <a:sym typeface="Montserrat"/>
              </a:rPr>
              <a:t>George Polya</a:t>
            </a:r>
            <a:endParaRPr sz="1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3324968" y="3084289"/>
            <a:ext cx="2671117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“How to solve it”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10 commandments for teachers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ctr">
              <a:buFontTx/>
              <a:buChar char="-"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At any rate avoid answering questions that nobody has asked, - not even yourself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6071012" y="2461312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Title of the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6163407" y="3084289"/>
            <a:ext cx="25242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Sed non risus.</a:t>
            </a:r>
            <a:endParaRPr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Suspendisse lectus tortor, dignissim sit amet, adipiscing nec, ultricies sed, dolor.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600" y="1619500"/>
            <a:ext cx="376350" cy="3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41788" y="2472650"/>
            <a:ext cx="2731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latin typeface="Montserrat"/>
                <a:ea typeface="Montserrat"/>
                <a:cs typeface="Montserrat"/>
                <a:sym typeface="Montserrat"/>
              </a:rPr>
              <a:t>Richard Feynman</a:t>
            </a:r>
            <a:endParaRPr sz="1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415225" y="3077725"/>
            <a:ext cx="25242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“You may know the name of the bird in several languages, but still you know nothing about the bird”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150" y="16195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Image result for richard feynman png">
            <a:extLst>
              <a:ext uri="{FF2B5EF4-FFF2-40B4-BE49-F238E27FC236}">
                <a16:creationId xmlns:a16="http://schemas.microsoft.com/office/drawing/2014/main" id="{6C3D8C3D-4EF0-47C4-BCD2-23DE5308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1832" y="421334"/>
            <a:ext cx="1644459" cy="22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george polya">
            <a:extLst>
              <a:ext uri="{FF2B5EF4-FFF2-40B4-BE49-F238E27FC236}">
                <a16:creationId xmlns:a16="http://schemas.microsoft.com/office/drawing/2014/main" id="{34EC87C4-3335-4279-83B7-2F4EC297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064" y="963876"/>
            <a:ext cx="2802009" cy="15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3;p33">
            <a:extLst>
              <a:ext uri="{FF2B5EF4-FFF2-40B4-BE49-F238E27FC236}">
                <a16:creationId xmlns:a16="http://schemas.microsoft.com/office/drawing/2014/main" id="{C89986AA-47D5-469D-AF27-5B53EBD6BD27}"/>
              </a:ext>
            </a:extLst>
          </p:cNvPr>
          <p:cNvSpPr txBox="1"/>
          <p:nvPr/>
        </p:nvSpPr>
        <p:spPr>
          <a:xfrm>
            <a:off x="415225" y="4029091"/>
            <a:ext cx="2524200" cy="45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“How to prepare classes?”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D06FF1AB-DFC0-49B8-B225-D8B2C0CF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17" y="703483"/>
            <a:ext cx="5056372" cy="38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235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9595</TotalTime>
  <Words>597</Words>
  <Application>Microsoft Office PowerPoint</Application>
  <PresentationFormat>On-screen Show (16:9)</PresentationFormat>
  <Paragraphs>99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Work Sans Medium</vt:lpstr>
      <vt:lpstr>Helvetica Neue Light</vt:lpstr>
      <vt:lpstr>Arial</vt:lpstr>
      <vt:lpstr>Work Sans</vt:lpstr>
      <vt:lpstr>Helvetica Neue</vt:lpstr>
      <vt:lpstr>Montserrat</vt:lpstr>
      <vt:lpstr>Work Sans SemiBold</vt:lpstr>
      <vt:lpstr>Roboto</vt:lpstr>
      <vt:lpstr>Montserrat Medium</vt:lpstr>
      <vt:lpstr>Work Sans Light</vt:lpstr>
      <vt:lpstr>Simple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andreaguiar</dc:creator>
  <cp:lastModifiedBy>Andre Aguiar</cp:lastModifiedBy>
  <cp:revision>13</cp:revision>
  <dcterms:modified xsi:type="dcterms:W3CDTF">2020-01-01T20:34:19Z</dcterms:modified>
</cp:coreProperties>
</file>